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85" r:id="rId3"/>
    <p:sldId id="283" r:id="rId4"/>
    <p:sldId id="258" r:id="rId5"/>
    <p:sldId id="282" r:id="rId6"/>
    <p:sldId id="284" r:id="rId7"/>
    <p:sldId id="270" r:id="rId8"/>
    <p:sldId id="271" r:id="rId9"/>
    <p:sldId id="274" r:id="rId10"/>
    <p:sldId id="272" r:id="rId11"/>
    <p:sldId id="273" r:id="rId12"/>
    <p:sldId id="268" r:id="rId13"/>
    <p:sldId id="269" r:id="rId14"/>
    <p:sldId id="275" r:id="rId15"/>
    <p:sldId id="286" r:id="rId16"/>
    <p:sldId id="287" r:id="rId17"/>
    <p:sldId id="278" r:id="rId18"/>
    <p:sldId id="276" r:id="rId19"/>
    <p:sldId id="288" r:id="rId20"/>
    <p:sldId id="279" r:id="rId21"/>
    <p:sldId id="293" r:id="rId22"/>
    <p:sldId id="292" r:id="rId23"/>
    <p:sldId id="291" r:id="rId24"/>
    <p:sldId id="294" r:id="rId25"/>
    <p:sldId id="296" r:id="rId26"/>
    <p:sldId id="295" r:id="rId27"/>
    <p:sldId id="289" r:id="rId28"/>
    <p:sldId id="290" r:id="rId29"/>
    <p:sldId id="266" r:id="rId30"/>
    <p:sldId id="297" r:id="rId31"/>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p:scale>
          <a:sx n="66" d="100"/>
          <a:sy n="66" d="100"/>
        </p:scale>
        <p:origin x="-2934" y="-10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60322-2C94-41E9-B248-10FE117D8D18}" type="datetimeFigureOut">
              <a:rPr lang="da-DK" smtClean="0"/>
              <a:pPr/>
              <a:t>01-11-2018</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C0B154-D8FC-4D6F-9163-D6CAF39A7D89}" type="slidenum">
              <a:rPr lang="da-DK" smtClean="0"/>
              <a:pPr/>
              <a:t>‹nr.›</a:t>
            </a:fld>
            <a:endParaRPr lang="da-DK"/>
          </a:p>
        </p:txBody>
      </p:sp>
    </p:spTree>
    <p:extLst>
      <p:ext uri="{BB962C8B-B14F-4D97-AF65-F5344CB8AC3E}">
        <p14:creationId xmlns:p14="http://schemas.microsoft.com/office/powerpoint/2010/main" xmlns="" val="1406763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DC0B154-D8FC-4D6F-9163-D6CAF39A7D89}" type="slidenum">
              <a:rPr lang="da-DK" smtClean="0"/>
              <a:pPr/>
              <a:t>17</a:t>
            </a:fld>
            <a:endParaRPr lang="da-DK"/>
          </a:p>
        </p:txBody>
      </p:sp>
    </p:spTree>
    <p:extLst>
      <p:ext uri="{BB962C8B-B14F-4D97-AF65-F5344CB8AC3E}">
        <p14:creationId xmlns:p14="http://schemas.microsoft.com/office/powerpoint/2010/main" xmlns="" val="3093673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da-DK"/>
              <a:t>Klik for at redigere i master</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en-US" dirty="0"/>
          </a:p>
        </p:txBody>
      </p:sp>
      <p:sp>
        <p:nvSpPr>
          <p:cNvPr id="4" name="Date Placeholder 3"/>
          <p:cNvSpPr>
            <a:spLocks noGrp="1"/>
          </p:cNvSpPr>
          <p:nvPr>
            <p:ph type="dt" sz="half" idx="10"/>
          </p:nvPr>
        </p:nvSpPr>
        <p:spPr/>
        <p:txBody>
          <a:bodyPr/>
          <a:lstStyle/>
          <a:p>
            <a:fld id="{108441DC-4FA8-4D7A-B2A1-AE74BEE7DF62}" type="datetimeFigureOut">
              <a:rPr lang="da-DK" smtClean="0"/>
              <a:pPr/>
              <a:t>01-11-2018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94F8FB7-C39B-421E-A604-7D487E06D059}"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108441DC-4FA8-4D7A-B2A1-AE74BEE7DF62}" type="datetimeFigureOut">
              <a:rPr lang="da-DK" smtClean="0"/>
              <a:pPr/>
              <a:t>01-11-2018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94F8FB7-C39B-421E-A604-7D487E06D059}"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08441DC-4FA8-4D7A-B2A1-AE74BEE7DF62}" type="datetimeFigureOut">
              <a:rPr lang="da-DK" smtClean="0"/>
              <a:pPr/>
              <a:t>01-11-2018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94F8FB7-C39B-421E-A604-7D487E06D059}" type="slidenum">
              <a:rPr lang="da-DK" smtClean="0"/>
              <a:pPr/>
              <a:t>‹nr.›</a:t>
            </a:fld>
            <a:endParaRPr lang="da-DK"/>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da-DK"/>
              <a:t>Klik for at redigere i master</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108441DC-4FA8-4D7A-B2A1-AE74BEE7DF62}" type="datetimeFigureOut">
              <a:rPr lang="da-DK" smtClean="0"/>
              <a:pPr/>
              <a:t>01-11-2018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94F8FB7-C39B-421E-A604-7D487E06D059}" type="slidenum">
              <a:rPr lang="da-DK" smtClean="0"/>
              <a:pPr/>
              <a:t>‹nr.›</a:t>
            </a:fld>
            <a:endParaRPr lang="da-DK"/>
          </a:p>
        </p:txBody>
      </p:sp>
      <p:sp>
        <p:nvSpPr>
          <p:cNvPr id="7" name="Title 6"/>
          <p:cNvSpPr>
            <a:spLocks noGrp="1"/>
          </p:cNvSpPr>
          <p:nvPr>
            <p:ph type="title"/>
          </p:nvPr>
        </p:nvSpPr>
        <p:spPr/>
        <p:txBody>
          <a:bodyPr/>
          <a:lstStyle/>
          <a:p>
            <a:r>
              <a:rPr lang="da-DK"/>
              <a:t>Klik for at redigere i master</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da-DK"/>
              <a:t>Klik for at redigere i master</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108441DC-4FA8-4D7A-B2A1-AE74BEE7DF62}" type="datetimeFigureOut">
              <a:rPr lang="da-DK" smtClean="0"/>
              <a:pPr/>
              <a:t>01-11-2018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94F8FB7-C39B-421E-A604-7D487E06D059}"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a:p>
        </p:txBody>
      </p:sp>
      <p:sp>
        <p:nvSpPr>
          <p:cNvPr id="5" name="Date Placeholder 4"/>
          <p:cNvSpPr>
            <a:spLocks noGrp="1"/>
          </p:cNvSpPr>
          <p:nvPr>
            <p:ph type="dt" sz="half" idx="10"/>
          </p:nvPr>
        </p:nvSpPr>
        <p:spPr/>
        <p:txBody>
          <a:bodyPr/>
          <a:lstStyle/>
          <a:p>
            <a:fld id="{108441DC-4FA8-4D7A-B2A1-AE74BEE7DF62}" type="datetimeFigureOut">
              <a:rPr lang="da-DK" smtClean="0"/>
              <a:pPr/>
              <a:t>01-11-2018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94F8FB7-C39B-421E-A604-7D487E06D059}" type="slidenum">
              <a:rPr lang="da-DK" smtClean="0"/>
              <a:pPr/>
              <a:t>‹nr.›</a:t>
            </a:fld>
            <a:endParaRPr lang="da-DK"/>
          </a:p>
        </p:txBody>
      </p:sp>
      <p:sp>
        <p:nvSpPr>
          <p:cNvPr id="9" name="Content Placeholder 8"/>
          <p:cNvSpPr>
            <a:spLocks noGrp="1"/>
          </p:cNvSpPr>
          <p:nvPr>
            <p:ph sz="quarter" idx="13"/>
          </p:nvPr>
        </p:nvSpPr>
        <p:spPr>
          <a:xfrm>
            <a:off x="676655" y="2679192"/>
            <a:ext cx="3822192" cy="34472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i master</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108441DC-4FA8-4D7A-B2A1-AE74BEE7DF62}" type="datetimeFigureOut">
              <a:rPr lang="da-DK" smtClean="0"/>
              <a:pPr/>
              <a:t>01-11-2018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A94F8FB7-C39B-421E-A604-7D487E06D059}"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a:p>
        </p:txBody>
      </p:sp>
      <p:sp>
        <p:nvSpPr>
          <p:cNvPr id="3" name="Date Placeholder 2"/>
          <p:cNvSpPr>
            <a:spLocks noGrp="1"/>
          </p:cNvSpPr>
          <p:nvPr>
            <p:ph type="dt" sz="half" idx="10"/>
          </p:nvPr>
        </p:nvSpPr>
        <p:spPr/>
        <p:txBody>
          <a:bodyPr/>
          <a:lstStyle/>
          <a:p>
            <a:fld id="{108441DC-4FA8-4D7A-B2A1-AE74BEE7DF62}" type="datetimeFigureOut">
              <a:rPr lang="da-DK" smtClean="0"/>
              <a:pPr/>
              <a:t>01-11-2018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A94F8FB7-C39B-421E-A604-7D487E06D059}"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08441DC-4FA8-4D7A-B2A1-AE74BEE7DF62}" type="datetimeFigureOut">
              <a:rPr lang="da-DK" smtClean="0"/>
              <a:pPr/>
              <a:t>01-11-2018</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A94F8FB7-C39B-421E-A604-7D487E06D059}"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08441DC-4FA8-4D7A-B2A1-AE74BEE7DF62}" type="datetimeFigureOut">
              <a:rPr lang="da-DK" smtClean="0"/>
              <a:pPr/>
              <a:t>01-11-2018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94F8FB7-C39B-421E-A604-7D487E06D059}" type="slidenum">
              <a:rPr lang="da-DK" smtClean="0"/>
              <a:pPr/>
              <a:t>‹nr.›</a:t>
            </a:fld>
            <a:endParaRPr lang="da-DK"/>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da-DK"/>
              <a:t>Klik for at redigere i master</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da-DK"/>
              <a:t>Klik for at redigere i master</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Date Placeholder 4"/>
          <p:cNvSpPr>
            <a:spLocks noGrp="1"/>
          </p:cNvSpPr>
          <p:nvPr>
            <p:ph type="dt" sz="half" idx="10"/>
          </p:nvPr>
        </p:nvSpPr>
        <p:spPr/>
        <p:txBody>
          <a:bodyPr/>
          <a:lstStyle/>
          <a:p>
            <a:fld id="{108441DC-4FA8-4D7A-B2A1-AE74BEE7DF62}" type="datetimeFigureOut">
              <a:rPr lang="da-DK" smtClean="0"/>
              <a:pPr/>
              <a:t>01-11-2018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94F8FB7-C39B-421E-A604-7D487E06D059}" type="slidenum">
              <a:rPr lang="da-DK" smtClean="0"/>
              <a:pPr/>
              <a:t>‹nr.›</a:t>
            </a:fld>
            <a:endParaRPr lang="da-DK"/>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da-DK"/>
              <a:t>Klik for at redigere i master</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08441DC-4FA8-4D7A-B2A1-AE74BEE7DF62}" type="datetimeFigureOut">
              <a:rPr lang="da-DK" smtClean="0"/>
              <a:pPr/>
              <a:t>01-11-2018</a:t>
            </a:fld>
            <a:endParaRPr lang="da-DK"/>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da-DK"/>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94F8FB7-C39B-421E-A604-7D487E06D059}" type="slidenum">
              <a:rPr lang="da-DK" smtClean="0"/>
              <a:pPr/>
              <a:t>‹nr.›</a:t>
            </a:fld>
            <a:endParaRPr lang="da-DK"/>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764704"/>
            <a:ext cx="7772400" cy="1780108"/>
          </a:xfrm>
        </p:spPr>
        <p:txBody>
          <a:bodyPr>
            <a:normAutofit fontScale="90000"/>
          </a:bodyPr>
          <a:lstStyle/>
          <a:p>
            <a:r>
              <a:rPr lang="da-DK" sz="6000" b="1" dirty="0">
                <a:solidFill>
                  <a:schemeClr val="bg1"/>
                </a:solidFill>
              </a:rPr>
              <a:t>Svanemærkede Tø-Midler</a:t>
            </a:r>
            <a:br>
              <a:rPr lang="da-DK" sz="6000" b="1" dirty="0">
                <a:solidFill>
                  <a:schemeClr val="bg1"/>
                </a:solidFill>
              </a:rPr>
            </a:br>
            <a:r>
              <a:rPr lang="da-DK" sz="2700" b="1" i="1" dirty="0">
                <a:solidFill>
                  <a:schemeClr val="bg1"/>
                </a:solidFill>
              </a:rPr>
              <a:t>(og traditionelle Tø-Midler)</a:t>
            </a:r>
          </a:p>
        </p:txBody>
      </p:sp>
      <p:sp>
        <p:nvSpPr>
          <p:cNvPr id="3" name="Undertitel 2"/>
          <p:cNvSpPr>
            <a:spLocks noGrp="1"/>
          </p:cNvSpPr>
          <p:nvPr>
            <p:ph type="subTitle" idx="1"/>
          </p:nvPr>
        </p:nvSpPr>
        <p:spPr/>
        <p:txBody>
          <a:bodyPr/>
          <a:lstStyle/>
          <a:p>
            <a:r>
              <a:rPr lang="da-DK" dirty="0"/>
              <a:t>V. Johnny Abrahamsen</a:t>
            </a:r>
          </a:p>
          <a:p>
            <a:r>
              <a:rPr lang="da-DK" dirty="0" err="1"/>
              <a:t>Nordical</a:t>
            </a:r>
            <a:r>
              <a:rPr lang="da-DK" dirty="0"/>
              <a:t> A/S </a:t>
            </a:r>
          </a:p>
        </p:txBody>
      </p:sp>
      <p:pic>
        <p:nvPicPr>
          <p:cNvPr id="4" name="Billed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64288" y="6277513"/>
            <a:ext cx="1829842" cy="555544"/>
          </a:xfrm>
          <a:prstGeom prst="rect">
            <a:avLst/>
          </a:prstGeom>
        </p:spPr>
      </p:pic>
    </p:spTree>
    <p:extLst>
      <p:ext uri="{BB962C8B-B14F-4D97-AF65-F5344CB8AC3E}">
        <p14:creationId xmlns:p14="http://schemas.microsoft.com/office/powerpoint/2010/main" xmlns="" val="1316363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5400" dirty="0" err="1"/>
              <a:t>Calsiumchlorid</a:t>
            </a:r>
            <a:endParaRPr lang="da-DK" sz="5400" dirty="0"/>
          </a:p>
        </p:txBody>
      </p:sp>
      <p:sp>
        <p:nvSpPr>
          <p:cNvPr id="3" name="Rektangel 2"/>
          <p:cNvSpPr/>
          <p:nvPr/>
        </p:nvSpPr>
        <p:spPr>
          <a:xfrm>
            <a:off x="186567" y="2996952"/>
            <a:ext cx="8712968" cy="3139321"/>
          </a:xfrm>
          <a:prstGeom prst="rect">
            <a:avLst/>
          </a:prstGeom>
        </p:spPr>
        <p:txBody>
          <a:bodyPr wrap="square">
            <a:spAutoFit/>
          </a:bodyPr>
          <a:lstStyle/>
          <a:p>
            <a:pPr marL="285750" indent="-285750">
              <a:buFont typeface="Arial" panose="020B0604020202020204" pitchFamily="34" charset="0"/>
              <a:buChar char="•"/>
            </a:pPr>
            <a:r>
              <a:rPr lang="da-DK" dirty="0"/>
              <a:t>Calciumklorid anvendes oftest ved meget lave temperaturer, hvor </a:t>
            </a:r>
            <a:r>
              <a:rPr lang="da-DK" dirty="0" err="1"/>
              <a:t>NaCl</a:t>
            </a:r>
            <a:r>
              <a:rPr lang="da-DK" dirty="0"/>
              <a:t> nærmest ingen virkning ville have. Calciumklorid i tør form kan også anvendes, når der ønskes en særlig hurtig optøning.</a:t>
            </a:r>
          </a:p>
          <a:p>
            <a:endParaRPr lang="da-DK" dirty="0"/>
          </a:p>
          <a:p>
            <a:pPr marL="285750" indent="-285750">
              <a:buFont typeface="Arial" panose="020B0604020202020204" pitchFamily="34" charset="0"/>
              <a:buChar char="•"/>
            </a:pPr>
            <a:r>
              <a:rPr lang="da-DK" dirty="0"/>
              <a:t>Calciumklorid kan desuden anvendes i blanding med natriumklorid. Denne fremgangsmåde forudsætter imidlertid omgående anvendelse, da calciumklorid er stærkt hygroskopisk (vandsugende) og derved opløser hele blandingen ret hurtigt, og effekten nedsættes.</a:t>
            </a:r>
          </a:p>
          <a:p>
            <a:endParaRPr lang="da-DK" dirty="0"/>
          </a:p>
          <a:p>
            <a:pPr marL="285750" indent="-285750">
              <a:buFont typeface="Arial" panose="020B0604020202020204" pitchFamily="34" charset="0"/>
              <a:buChar char="•"/>
            </a:pPr>
            <a:r>
              <a:rPr lang="da-DK" dirty="0"/>
              <a:t>Grundet den hygroskopiske effekt benyttes calciumklorid endvidere ofte til at formindske støvgener på grusveje, idet støvet bindes til væsken.</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6297971"/>
            <a:ext cx="822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738" t="20089" r="48452" b="32304"/>
          <a:stretch/>
        </p:blipFill>
        <p:spPr bwMode="auto">
          <a:xfrm>
            <a:off x="7883433" y="5637704"/>
            <a:ext cx="1016102" cy="9971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49800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Calsiumchlorid</a:t>
            </a:r>
            <a:endParaRPr lang="da-DK" dirty="0"/>
          </a:p>
        </p:txBody>
      </p:sp>
      <p:sp>
        <p:nvSpPr>
          <p:cNvPr id="3" name="Rektangel 2"/>
          <p:cNvSpPr/>
          <p:nvPr/>
        </p:nvSpPr>
        <p:spPr>
          <a:xfrm>
            <a:off x="251520" y="2136339"/>
            <a:ext cx="8424936" cy="1754326"/>
          </a:xfrm>
          <a:prstGeom prst="rect">
            <a:avLst/>
          </a:prstGeom>
        </p:spPr>
        <p:txBody>
          <a:bodyPr wrap="square">
            <a:spAutoFit/>
          </a:bodyPr>
          <a:lstStyle/>
          <a:p>
            <a:pPr marL="285750" indent="-285750">
              <a:buFont typeface="Arial" panose="020B0604020202020204" pitchFamily="34" charset="0"/>
              <a:buChar char="•"/>
            </a:pPr>
            <a:r>
              <a:rPr lang="da-DK" dirty="0"/>
              <a:t>Calciumklorid er mere korrosionsfremmende end natriumklorid, når det drejer sig om den korrosive virkning på jern. </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Brug af calciumklorid vil derfor medvirke til en reduktion af funktion og levetid for biler og spredere. Den korrosive virkning kan reduceres noget ved omgående anvendelse og rengøring af materiellet, og uden at lade rester henstå i sprederen.</a:t>
            </a:r>
          </a:p>
        </p:txBody>
      </p:sp>
      <p:sp>
        <p:nvSpPr>
          <p:cNvPr id="4" name="Rektangel 3"/>
          <p:cNvSpPr/>
          <p:nvPr/>
        </p:nvSpPr>
        <p:spPr>
          <a:xfrm>
            <a:off x="251520" y="4005064"/>
            <a:ext cx="8280920" cy="923330"/>
          </a:xfrm>
          <a:prstGeom prst="rect">
            <a:avLst/>
          </a:prstGeom>
        </p:spPr>
        <p:txBody>
          <a:bodyPr wrap="square">
            <a:spAutoFit/>
          </a:bodyPr>
          <a:lstStyle/>
          <a:p>
            <a:pPr marL="285750" indent="-285750">
              <a:buFont typeface="Arial" panose="020B0604020202020204" pitchFamily="34" charset="0"/>
              <a:buChar char="•"/>
            </a:pPr>
            <a:r>
              <a:rPr lang="da-DK" dirty="0"/>
              <a:t>Brug af calciumklorid til glatførebekæmpelse påvirker vegetationen på samme måde som natriumklorid, da det primært er kloridindholdet, der er skadeligt for vegetationen</a:t>
            </a:r>
          </a:p>
        </p:txBody>
      </p:sp>
      <p:sp>
        <p:nvSpPr>
          <p:cNvPr id="5" name="Rektangel 4"/>
          <p:cNvSpPr/>
          <p:nvPr/>
        </p:nvSpPr>
        <p:spPr>
          <a:xfrm>
            <a:off x="245886" y="4968568"/>
            <a:ext cx="8280920" cy="1754326"/>
          </a:xfrm>
          <a:prstGeom prst="rect">
            <a:avLst/>
          </a:prstGeom>
        </p:spPr>
        <p:txBody>
          <a:bodyPr wrap="square">
            <a:spAutoFit/>
          </a:bodyPr>
          <a:lstStyle/>
          <a:p>
            <a:pPr marL="285750" indent="-285750">
              <a:buFont typeface="Arial" panose="020B0604020202020204" pitchFamily="34" charset="0"/>
              <a:buChar char="•"/>
            </a:pPr>
            <a:r>
              <a:rPr lang="da-DK" dirty="0"/>
              <a:t>Brug af calciumklorid i nærheden af drikkevandsboringer kan i værste fald føre til, at indholdet af </a:t>
            </a:r>
            <a:r>
              <a:rPr lang="da-DK" dirty="0" err="1"/>
              <a:t>kloridioner</a:t>
            </a:r>
            <a:r>
              <a:rPr lang="da-DK" dirty="0"/>
              <a:t> kan blive så højt, at det overstiger den tilladte værdi.</a:t>
            </a:r>
          </a:p>
          <a:p>
            <a:endParaRPr lang="da-DK" dirty="0"/>
          </a:p>
          <a:p>
            <a:pPr marL="285750" indent="-285750">
              <a:buFont typeface="Arial" panose="020B0604020202020204" pitchFamily="34" charset="0"/>
              <a:buChar char="•"/>
            </a:pPr>
            <a:r>
              <a:rPr lang="da-DK" dirty="0"/>
              <a:t>I sådanne tilfælde kan det overvejes at bruge alternative </a:t>
            </a:r>
            <a:r>
              <a:rPr lang="da-DK" dirty="0" err="1"/>
              <a:t>tømidler</a:t>
            </a:r>
            <a:r>
              <a:rPr lang="da-DK" dirty="0"/>
              <a:t>, som ikke indeholder klorid.</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56376" y="6418094"/>
            <a:ext cx="822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58744" y="5329523"/>
            <a:ext cx="1017587" cy="993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313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7200" dirty="0" err="1"/>
              <a:t>Urea</a:t>
            </a:r>
            <a:endParaRPr lang="da-DK" sz="7200" dirty="0"/>
          </a:p>
        </p:txBody>
      </p:sp>
      <p:pic>
        <p:nvPicPr>
          <p:cNvPr id="5" name="Pladsholder til indhold 4"/>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5148064" y="2564904"/>
            <a:ext cx="2808312" cy="4132231"/>
          </a:xfr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2220190"/>
            <a:ext cx="2334510" cy="4082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16929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7200" dirty="0" err="1"/>
              <a:t>Urea</a:t>
            </a:r>
            <a:endParaRPr lang="da-DK" sz="7200" dirty="0"/>
          </a:p>
        </p:txBody>
      </p:sp>
      <p:sp>
        <p:nvSpPr>
          <p:cNvPr id="3" name="Rektangel 2"/>
          <p:cNvSpPr/>
          <p:nvPr/>
        </p:nvSpPr>
        <p:spPr>
          <a:xfrm>
            <a:off x="899592" y="2503849"/>
            <a:ext cx="6909859" cy="923330"/>
          </a:xfrm>
          <a:prstGeom prst="rect">
            <a:avLst/>
          </a:prstGeom>
        </p:spPr>
        <p:txBody>
          <a:bodyPr wrap="square">
            <a:spAutoFit/>
          </a:bodyPr>
          <a:lstStyle/>
          <a:p>
            <a:pPr marL="285750" indent="-285750">
              <a:buFont typeface="Arial" panose="020B0604020202020204" pitchFamily="34" charset="0"/>
              <a:buChar char="•"/>
            </a:pPr>
            <a:r>
              <a:rPr lang="da-DK" b="1" dirty="0" err="1"/>
              <a:t>Urea</a:t>
            </a:r>
            <a:r>
              <a:rPr lang="da-DK" b="1" dirty="0"/>
              <a:t> fremmer ikke korrosion, som det er tilfældet for kloridholdige salte. Der er ikke rapporteret om skader hverken på metaller, betonkonstruktioner eller asfalt.</a:t>
            </a:r>
          </a:p>
        </p:txBody>
      </p:sp>
      <p:sp>
        <p:nvSpPr>
          <p:cNvPr id="4" name="Rektangel 3"/>
          <p:cNvSpPr/>
          <p:nvPr/>
        </p:nvSpPr>
        <p:spPr>
          <a:xfrm>
            <a:off x="899593" y="3573016"/>
            <a:ext cx="6909858" cy="923330"/>
          </a:xfrm>
          <a:prstGeom prst="rect">
            <a:avLst/>
          </a:prstGeom>
        </p:spPr>
        <p:txBody>
          <a:bodyPr wrap="square">
            <a:spAutoFit/>
          </a:bodyPr>
          <a:lstStyle/>
          <a:p>
            <a:pPr marL="285750" indent="-285750">
              <a:buFont typeface="Arial" panose="020B0604020202020204" pitchFamily="34" charset="0"/>
              <a:buChar char="•"/>
            </a:pPr>
            <a:r>
              <a:rPr lang="da-DK" b="1" dirty="0" err="1"/>
              <a:t>Urea</a:t>
            </a:r>
            <a:r>
              <a:rPr lang="da-DK" b="1" dirty="0"/>
              <a:t> nedbrydes i naturen til nitrat under iltforbrug. Nitrat er et næringssalt for beplantning, og </a:t>
            </a:r>
            <a:r>
              <a:rPr lang="da-DK" b="1" dirty="0" err="1"/>
              <a:t>urea</a:t>
            </a:r>
            <a:r>
              <a:rPr lang="da-DK" b="1" dirty="0"/>
              <a:t> er derfor ved korrekt brug ikke skadelig for beplantning.</a:t>
            </a:r>
          </a:p>
        </p:txBody>
      </p:sp>
      <p:sp>
        <p:nvSpPr>
          <p:cNvPr id="5" name="Rektangel 4"/>
          <p:cNvSpPr/>
          <p:nvPr/>
        </p:nvSpPr>
        <p:spPr>
          <a:xfrm>
            <a:off x="899593" y="4496582"/>
            <a:ext cx="7956374" cy="2031325"/>
          </a:xfrm>
          <a:prstGeom prst="rect">
            <a:avLst/>
          </a:prstGeom>
        </p:spPr>
        <p:txBody>
          <a:bodyPr wrap="square">
            <a:spAutoFit/>
          </a:bodyPr>
          <a:lstStyle/>
          <a:p>
            <a:pPr marL="285750" indent="-285750">
              <a:buFont typeface="Arial" panose="020B0604020202020204" pitchFamily="34" charset="0"/>
              <a:buChar char="•"/>
            </a:pPr>
            <a:r>
              <a:rPr lang="da-DK" b="1" dirty="0"/>
              <a:t>Som nævnt foregår nedbrydningen af </a:t>
            </a:r>
            <a:r>
              <a:rPr lang="da-DK" b="1" dirty="0" err="1"/>
              <a:t>urea</a:t>
            </a:r>
            <a:r>
              <a:rPr lang="da-DK" b="1" dirty="0"/>
              <a:t> ligesom for kvælstofgødning ved relativt stort iltforbrug. Det betyder, at der er risiko for iltsvind i de recipienter, hvortil udledning sker. Sammen med de kvælstofholdige næringssalte kan det i værste fald ændre livsbetingelserne for dyr og planter. </a:t>
            </a:r>
          </a:p>
          <a:p>
            <a:endParaRPr lang="da-DK" b="1" dirty="0"/>
          </a:p>
          <a:p>
            <a:pPr marL="285750" indent="-285750">
              <a:buFont typeface="Arial" panose="020B0604020202020204" pitchFamily="34" charset="0"/>
              <a:buChar char="•"/>
            </a:pPr>
            <a:r>
              <a:rPr lang="da-DK" b="1" dirty="0"/>
              <a:t>Lugtgener ved brug af </a:t>
            </a:r>
            <a:r>
              <a:rPr lang="da-DK" b="1" dirty="0" err="1"/>
              <a:t>urea</a:t>
            </a:r>
            <a:r>
              <a:rPr lang="da-DK" b="1" dirty="0"/>
              <a:t> kan ikke helt undgås.</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6223107"/>
            <a:ext cx="822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5603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half" idx="2"/>
          </p:nvPr>
        </p:nvSpPr>
        <p:spPr>
          <a:xfrm>
            <a:off x="5148064" y="1196752"/>
            <a:ext cx="3682752" cy="3218160"/>
          </a:xfrm>
        </p:spPr>
        <p:txBody>
          <a:bodyPr>
            <a:normAutofit fontScale="85000" lnSpcReduction="20000"/>
          </a:bodyPr>
          <a:lstStyle/>
          <a:p>
            <a:pPr algn="ctr"/>
            <a:r>
              <a:rPr lang="da-DK" sz="5400" dirty="0" smtClean="0"/>
              <a:t>Sådan startede det med</a:t>
            </a:r>
          </a:p>
          <a:p>
            <a:pPr algn="ctr"/>
            <a:r>
              <a:rPr lang="da-DK" sz="5400" dirty="0" smtClean="0"/>
              <a:t>Alternative </a:t>
            </a:r>
            <a:r>
              <a:rPr lang="da-DK" sz="5400" dirty="0"/>
              <a:t>tø-midler</a:t>
            </a:r>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9285" t="16071" r="8929" b="6101"/>
          <a:stretch/>
        </p:blipFill>
        <p:spPr bwMode="auto">
          <a:xfrm>
            <a:off x="395535" y="739304"/>
            <a:ext cx="4501807" cy="45365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6296" y="6271594"/>
            <a:ext cx="1828800" cy="554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741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har vi så??</a:t>
            </a:r>
          </a:p>
        </p:txBody>
      </p:sp>
      <p:pic>
        <p:nvPicPr>
          <p:cNvPr id="5122"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4370" t="20539" r="1712" b="12807"/>
          <a:stretch/>
        </p:blipFill>
        <p:spPr bwMode="auto">
          <a:xfrm>
            <a:off x="251520" y="1700808"/>
            <a:ext cx="8661406" cy="49175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87058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644" t="15477" r="7499" b="13086"/>
          <a:stretch/>
        </p:blipFill>
        <p:spPr bwMode="auto">
          <a:xfrm>
            <a:off x="281980" y="908721"/>
            <a:ext cx="8634437" cy="56166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51649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167" t="23958" r="33809" b="8184"/>
          <a:stretch/>
        </p:blipFill>
        <p:spPr bwMode="auto">
          <a:xfrm>
            <a:off x="755576" y="217653"/>
            <a:ext cx="7384118" cy="64628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78501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262" t="37463" r="35714" b="18936"/>
          <a:stretch/>
        </p:blipFill>
        <p:spPr bwMode="auto">
          <a:xfrm>
            <a:off x="227881" y="2708920"/>
            <a:ext cx="5856287" cy="35822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el 1"/>
          <p:cNvSpPr>
            <a:spLocks noGrp="1"/>
          </p:cNvSpPr>
          <p:nvPr>
            <p:ph type="title"/>
          </p:nvPr>
        </p:nvSpPr>
        <p:spPr/>
        <p:txBody>
          <a:bodyPr/>
          <a:lstStyle/>
          <a:p>
            <a:r>
              <a:rPr lang="da-DK" dirty="0"/>
              <a:t>VIAFORM GREEN</a:t>
            </a: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656" t="27774" r="51875" b="53863"/>
          <a:stretch/>
        </p:blipFill>
        <p:spPr bwMode="auto">
          <a:xfrm>
            <a:off x="646259" y="1810706"/>
            <a:ext cx="942975" cy="895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kstboks 2"/>
          <p:cNvSpPr txBox="1"/>
          <p:nvPr/>
        </p:nvSpPr>
        <p:spPr>
          <a:xfrm>
            <a:off x="6228184" y="2708920"/>
            <a:ext cx="2736304" cy="4247317"/>
          </a:xfrm>
          <a:prstGeom prst="rect">
            <a:avLst/>
          </a:prstGeom>
          <a:noFill/>
        </p:spPr>
        <p:txBody>
          <a:bodyPr wrap="square" rtlCol="0">
            <a:spAutoFit/>
          </a:bodyPr>
          <a:lstStyle/>
          <a:p>
            <a:r>
              <a:rPr lang="da-DK" dirty="0"/>
              <a:t>VIAFORM GREEN</a:t>
            </a:r>
          </a:p>
          <a:p>
            <a:r>
              <a:rPr lang="da-DK" dirty="0"/>
              <a:t>Flydende middel</a:t>
            </a:r>
          </a:p>
          <a:p>
            <a:endParaRPr lang="da-DK" dirty="0"/>
          </a:p>
          <a:p>
            <a:r>
              <a:rPr lang="da-DK" dirty="0"/>
              <a:t>Anvendes ned til minus 20 grader (selvfryser ved minus 25 grader)</a:t>
            </a:r>
          </a:p>
          <a:p>
            <a:endParaRPr lang="da-DK" dirty="0"/>
          </a:p>
          <a:p>
            <a:r>
              <a:rPr lang="da-DK" dirty="0"/>
              <a:t>Et meget økonomisk middel der kan anvendes hele vintersæsonen.</a:t>
            </a:r>
          </a:p>
          <a:p>
            <a:endParaRPr lang="da-DK" dirty="0"/>
          </a:p>
          <a:p>
            <a:r>
              <a:rPr lang="da-DK" dirty="0"/>
              <a:t>Anvendes </a:t>
            </a:r>
            <a:r>
              <a:rPr lang="da-DK" dirty="0" err="1"/>
              <a:t>bla</a:t>
            </a:r>
            <a:r>
              <a:rPr lang="da-DK" dirty="0"/>
              <a:t>. af Kbh. Kommune.</a:t>
            </a:r>
          </a:p>
          <a:p>
            <a:endParaRPr lang="da-DK" dirty="0"/>
          </a:p>
          <a:p>
            <a:endParaRPr lang="da-DK" dirty="0"/>
          </a:p>
        </p:txBody>
      </p:sp>
    </p:spTree>
    <p:extLst>
      <p:ext uri="{BB962C8B-B14F-4D97-AF65-F5344CB8AC3E}">
        <p14:creationId xmlns:p14="http://schemas.microsoft.com/office/powerpoint/2010/main" xmlns="" val="3343394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897" t="44401" r="7500" b="25976"/>
          <a:stretch/>
        </p:blipFill>
        <p:spPr bwMode="auto">
          <a:xfrm>
            <a:off x="107503" y="4039461"/>
            <a:ext cx="9001001" cy="24348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718" t="13867" r="4219" b="53031"/>
          <a:stretch/>
        </p:blipFill>
        <p:spPr bwMode="auto">
          <a:xfrm>
            <a:off x="183318" y="1556792"/>
            <a:ext cx="8960682" cy="26642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5425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872067" y="2492896"/>
            <a:ext cx="7408333" cy="3633267"/>
          </a:xfrm>
        </p:spPr>
        <p:txBody>
          <a:bodyPr>
            <a:normAutofit/>
          </a:bodyPr>
          <a:lstStyle/>
          <a:p>
            <a:r>
              <a:rPr lang="da-DK" dirty="0"/>
              <a:t>Den primære årsag til at anlægge en kunstgræsbane fremfor naturgræsbane er, at det giver mulighed for at kunne anvende banen hele året og dermed øge antallet årlige spilletimer.</a:t>
            </a:r>
          </a:p>
          <a:p>
            <a:r>
              <a:rPr lang="da-DK" dirty="0"/>
              <a:t>Dette medfører dog også et øget behov for anvendelse af tø-midler for at holde banen fri for sne og frost i vinterperioden</a:t>
            </a:r>
          </a:p>
          <a:p>
            <a:r>
              <a:rPr lang="da-DK" dirty="0"/>
              <a:t>Dette kan give klorid-koncentrationer i drænvandet op til 20.000 mg/</a:t>
            </a:r>
            <a:r>
              <a:rPr lang="da-DK" dirty="0" err="1"/>
              <a:t>ltr</a:t>
            </a:r>
            <a:r>
              <a:rPr lang="da-DK" dirty="0"/>
              <a:t>. </a:t>
            </a:r>
          </a:p>
        </p:txBody>
      </p:sp>
      <p:sp>
        <p:nvSpPr>
          <p:cNvPr id="3" name="Titel 2"/>
          <p:cNvSpPr>
            <a:spLocks noGrp="1"/>
          </p:cNvSpPr>
          <p:nvPr>
            <p:ph type="title"/>
          </p:nvPr>
        </p:nvSpPr>
        <p:spPr/>
        <p:txBody>
          <a:bodyPr/>
          <a:lstStyle/>
          <a:p>
            <a:r>
              <a:rPr lang="da-DK" dirty="0"/>
              <a:t>Snebekæmpelse </a:t>
            </a:r>
          </a:p>
        </p:txBody>
      </p:sp>
    </p:spTree>
    <p:extLst>
      <p:ext uri="{BB962C8B-B14F-4D97-AF65-F5344CB8AC3E}">
        <p14:creationId xmlns:p14="http://schemas.microsoft.com/office/powerpoint/2010/main" xmlns="" val="227338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5237" t="15477" r="2976" b="10416"/>
          <a:stretch/>
        </p:blipFill>
        <p:spPr bwMode="auto">
          <a:xfrm>
            <a:off x="179512" y="169169"/>
            <a:ext cx="8856984" cy="65413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59674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3651" t="7055" r="32222" b="6455"/>
          <a:stretch/>
        </p:blipFill>
        <p:spPr bwMode="auto">
          <a:xfrm>
            <a:off x="2483768" y="425061"/>
            <a:ext cx="4366817" cy="62252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41078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3492" t="7761" r="32460" b="10970"/>
          <a:stretch/>
        </p:blipFill>
        <p:spPr bwMode="auto">
          <a:xfrm>
            <a:off x="2483767" y="332656"/>
            <a:ext cx="4635882" cy="622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54803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1111" t="8747" r="15000" b="4620"/>
          <a:stretch/>
        </p:blipFill>
        <p:spPr bwMode="auto">
          <a:xfrm>
            <a:off x="2483768" y="600359"/>
            <a:ext cx="4088213" cy="58786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33269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467545" y="2427159"/>
          <a:ext cx="8496942" cy="3810152"/>
        </p:xfrm>
        <a:graphic>
          <a:graphicData uri="http://schemas.openxmlformats.org/drawingml/2006/table">
            <a:tbl>
              <a:tblPr/>
              <a:tblGrid>
                <a:gridCol w="1404074"/>
                <a:gridCol w="1739989"/>
                <a:gridCol w="1991320"/>
                <a:gridCol w="1512017"/>
                <a:gridCol w="1849542"/>
              </a:tblGrid>
              <a:tr h="435195">
                <a:tc>
                  <a:txBody>
                    <a:bodyPr/>
                    <a:lstStyle/>
                    <a:p>
                      <a:pPr algn="ctr">
                        <a:lnSpc>
                          <a:spcPct val="150000"/>
                        </a:lnSpc>
                        <a:spcAft>
                          <a:spcPts val="0"/>
                        </a:spcAft>
                      </a:pPr>
                      <a:endParaRPr lang="da-DK" sz="800" dirty="0">
                        <a:latin typeface="Arial"/>
                        <a:ea typeface="Times"/>
                        <a:cs typeface="Times New Roman"/>
                      </a:endParaRP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nb-NO" sz="1000" b="1">
                          <a:latin typeface="Arial"/>
                          <a:ea typeface="Times"/>
                          <a:cs typeface="Arial"/>
                        </a:rPr>
                        <a:t>Viaform L50</a:t>
                      </a:r>
                      <a:endParaRPr lang="da-DK" sz="8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nb-NO" sz="1000" b="1">
                          <a:latin typeface="Arial"/>
                          <a:ea typeface="Times"/>
                          <a:cs typeface="Arial"/>
                        </a:rPr>
                        <a:t>Viaform Green</a:t>
                      </a:r>
                      <a:endParaRPr lang="da-DK" sz="8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nb-NO" sz="1000" b="1">
                          <a:latin typeface="Arial"/>
                          <a:ea typeface="Times"/>
                          <a:cs typeface="Arial"/>
                        </a:rPr>
                        <a:t>25 % CMA</a:t>
                      </a:r>
                      <a:endParaRPr lang="da-DK" sz="8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nb-NO" sz="1000" b="1">
                          <a:latin typeface="Arial"/>
                          <a:ea typeface="Times"/>
                          <a:cs typeface="Arial"/>
                        </a:rPr>
                        <a:t>21 % NaCl</a:t>
                      </a:r>
                      <a:endParaRPr lang="da-DK" sz="8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51700">
                <a:tc>
                  <a:txBody>
                    <a:bodyPr/>
                    <a:lstStyle/>
                    <a:p>
                      <a:pPr algn="ctr">
                        <a:lnSpc>
                          <a:spcPct val="150000"/>
                        </a:lnSpc>
                        <a:spcAft>
                          <a:spcPts val="0"/>
                        </a:spcAft>
                      </a:pPr>
                      <a:endParaRPr lang="da-DK" sz="1400">
                        <a:latin typeface="Arial"/>
                        <a:ea typeface="Times"/>
                        <a:cs typeface="Times New Roman"/>
                      </a:endParaRPr>
                    </a:p>
                    <a:p>
                      <a:pPr algn="ctr">
                        <a:lnSpc>
                          <a:spcPct val="150000"/>
                        </a:lnSpc>
                        <a:spcAft>
                          <a:spcPts val="0"/>
                        </a:spcAft>
                      </a:pPr>
                      <a:r>
                        <a:rPr lang="nb-NO" sz="1400" b="1">
                          <a:latin typeface="Arial"/>
                          <a:ea typeface="Times"/>
                          <a:cs typeface="Arial"/>
                        </a:rPr>
                        <a:t>Ved -- 2 </a:t>
                      </a:r>
                      <a:r>
                        <a:rPr lang="nb-NO" sz="1400" b="1" baseline="30000">
                          <a:latin typeface="Arial"/>
                          <a:ea typeface="Times"/>
                          <a:cs typeface="Arial"/>
                        </a:rPr>
                        <a:t>o</a:t>
                      </a:r>
                      <a:r>
                        <a:rPr lang="nb-NO" sz="1400" b="1">
                          <a:latin typeface="Arial"/>
                          <a:ea typeface="Times"/>
                          <a:cs typeface="Arial"/>
                        </a:rPr>
                        <a:t>C</a:t>
                      </a:r>
                      <a:endParaRPr lang="da-DK" sz="1400">
                        <a:latin typeface="Arial"/>
                        <a:ea typeface="Times"/>
                        <a:cs typeface="Times New Roman"/>
                      </a:endParaRP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50000"/>
                        </a:lnSpc>
                        <a:spcAft>
                          <a:spcPts val="0"/>
                        </a:spcAft>
                      </a:pPr>
                      <a:r>
                        <a:rPr lang="nb-NO" sz="1400" b="1">
                          <a:latin typeface="Arial"/>
                          <a:ea typeface="Times"/>
                          <a:cs typeface="Arial"/>
                        </a:rPr>
                        <a:t>13.8</a:t>
                      </a:r>
                      <a:endParaRPr lang="da-DK" sz="14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50000"/>
                        </a:lnSpc>
                        <a:spcAft>
                          <a:spcPts val="0"/>
                        </a:spcAft>
                      </a:pPr>
                      <a:r>
                        <a:rPr lang="nb-NO" sz="1400" b="1">
                          <a:latin typeface="Arial"/>
                          <a:ea typeface="Times"/>
                          <a:cs typeface="Arial"/>
                        </a:rPr>
                        <a:t>8.3</a:t>
                      </a:r>
                      <a:endParaRPr lang="da-DK" sz="14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50000"/>
                        </a:lnSpc>
                        <a:spcAft>
                          <a:spcPts val="0"/>
                        </a:spcAft>
                      </a:pPr>
                      <a:r>
                        <a:rPr lang="nb-NO" sz="1400" b="1">
                          <a:latin typeface="Arial"/>
                          <a:ea typeface="Times"/>
                          <a:cs typeface="Arial"/>
                        </a:rPr>
                        <a:t>2.7</a:t>
                      </a:r>
                      <a:endParaRPr lang="da-DK" sz="14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50000"/>
                        </a:lnSpc>
                        <a:spcAft>
                          <a:spcPts val="0"/>
                        </a:spcAft>
                      </a:pPr>
                      <a:r>
                        <a:rPr lang="nb-NO" sz="1400" b="1">
                          <a:latin typeface="Arial"/>
                          <a:ea typeface="Times"/>
                          <a:cs typeface="Arial"/>
                        </a:rPr>
                        <a:t>6.4</a:t>
                      </a:r>
                      <a:endParaRPr lang="da-DK" sz="14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851705">
                <a:tc>
                  <a:txBody>
                    <a:bodyPr/>
                    <a:lstStyle/>
                    <a:p>
                      <a:pPr algn="ctr">
                        <a:lnSpc>
                          <a:spcPct val="150000"/>
                        </a:lnSpc>
                        <a:spcAft>
                          <a:spcPts val="0"/>
                        </a:spcAft>
                      </a:pPr>
                      <a:r>
                        <a:rPr lang="nb-NO" sz="1400" b="1">
                          <a:latin typeface="Arial"/>
                          <a:ea typeface="Times"/>
                          <a:cs typeface="Arial"/>
                        </a:rPr>
                        <a:t>Ved – 5 </a:t>
                      </a:r>
                      <a:r>
                        <a:rPr lang="nb-NO" sz="1400" b="1" baseline="30000">
                          <a:latin typeface="Arial"/>
                          <a:ea typeface="Times"/>
                          <a:cs typeface="Arial"/>
                        </a:rPr>
                        <a:t>o</a:t>
                      </a:r>
                      <a:r>
                        <a:rPr lang="nb-NO" sz="1400" b="1">
                          <a:latin typeface="Arial"/>
                          <a:ea typeface="Times"/>
                          <a:cs typeface="Arial"/>
                        </a:rPr>
                        <a:t>C</a:t>
                      </a:r>
                      <a:endParaRPr lang="da-DK" sz="14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b-NO" sz="1400" b="1">
                          <a:latin typeface="Arial"/>
                          <a:ea typeface="Times"/>
                          <a:cs typeface="Arial"/>
                        </a:rPr>
                        <a:t>4.5</a:t>
                      </a:r>
                      <a:endParaRPr lang="da-DK" sz="14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b-NO" sz="1400" b="1">
                          <a:latin typeface="Arial"/>
                          <a:ea typeface="Times"/>
                          <a:cs typeface="Arial"/>
                        </a:rPr>
                        <a:t>2.7</a:t>
                      </a:r>
                      <a:endParaRPr lang="da-DK" sz="14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b-NO" sz="1400" b="1">
                          <a:latin typeface="Arial"/>
                          <a:ea typeface="Times"/>
                          <a:cs typeface="Arial"/>
                        </a:rPr>
                        <a:t>1.3</a:t>
                      </a:r>
                      <a:endParaRPr lang="da-DK" sz="14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b-NO" sz="1400" b="1">
                          <a:latin typeface="Arial"/>
                          <a:ea typeface="Times"/>
                          <a:cs typeface="Arial"/>
                        </a:rPr>
                        <a:t>2.4</a:t>
                      </a:r>
                      <a:endParaRPr lang="da-DK" sz="14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0289">
                <a:tc>
                  <a:txBody>
                    <a:bodyPr/>
                    <a:lstStyle/>
                    <a:p>
                      <a:pPr algn="ctr">
                        <a:lnSpc>
                          <a:spcPct val="150000"/>
                        </a:lnSpc>
                        <a:spcAft>
                          <a:spcPts val="0"/>
                        </a:spcAft>
                      </a:pPr>
                      <a:r>
                        <a:rPr lang="nb-NO" sz="1400" b="1">
                          <a:latin typeface="Arial"/>
                          <a:ea typeface="Times"/>
                          <a:cs typeface="Arial"/>
                        </a:rPr>
                        <a:t>Ved -- 10 </a:t>
                      </a:r>
                      <a:r>
                        <a:rPr lang="nb-NO" sz="1400" b="1" baseline="30000">
                          <a:latin typeface="Arial"/>
                          <a:ea typeface="Times"/>
                          <a:cs typeface="Arial"/>
                        </a:rPr>
                        <a:t>o</a:t>
                      </a:r>
                      <a:r>
                        <a:rPr lang="nb-NO" sz="1400" b="1">
                          <a:latin typeface="Arial"/>
                          <a:ea typeface="Times"/>
                          <a:cs typeface="Arial"/>
                        </a:rPr>
                        <a:t>C</a:t>
                      </a:r>
                      <a:endParaRPr lang="da-DK" sz="14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50000"/>
                        </a:lnSpc>
                        <a:spcAft>
                          <a:spcPts val="0"/>
                        </a:spcAft>
                      </a:pPr>
                      <a:r>
                        <a:rPr lang="nb-NO" sz="1400" b="1">
                          <a:latin typeface="Arial"/>
                          <a:ea typeface="Times"/>
                          <a:cs typeface="Arial"/>
                        </a:rPr>
                        <a:t>2.3</a:t>
                      </a:r>
                      <a:endParaRPr lang="da-DK" sz="14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50000"/>
                        </a:lnSpc>
                        <a:spcAft>
                          <a:spcPts val="0"/>
                        </a:spcAft>
                      </a:pPr>
                      <a:r>
                        <a:rPr lang="nb-NO" sz="1400" b="1">
                          <a:latin typeface="Arial"/>
                          <a:ea typeface="Times"/>
                          <a:cs typeface="Arial"/>
                        </a:rPr>
                        <a:t>1.4</a:t>
                      </a:r>
                      <a:endParaRPr lang="da-DK" sz="14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50000"/>
                        </a:lnSpc>
                        <a:spcAft>
                          <a:spcPts val="0"/>
                        </a:spcAft>
                      </a:pPr>
                      <a:r>
                        <a:rPr lang="nb-NO" sz="1400" b="1">
                          <a:latin typeface="Arial"/>
                          <a:ea typeface="Times"/>
                          <a:cs typeface="Arial"/>
                        </a:rPr>
                        <a:t>1.0</a:t>
                      </a:r>
                      <a:endParaRPr lang="da-DK" sz="14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50000"/>
                        </a:lnSpc>
                        <a:spcAft>
                          <a:spcPts val="0"/>
                        </a:spcAft>
                      </a:pPr>
                      <a:r>
                        <a:rPr lang="nb-NO" sz="1400" b="1">
                          <a:latin typeface="Arial"/>
                          <a:ea typeface="Times"/>
                          <a:cs typeface="Arial"/>
                        </a:rPr>
                        <a:t>1.3</a:t>
                      </a:r>
                      <a:endParaRPr lang="da-DK" sz="14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791263">
                <a:tc>
                  <a:txBody>
                    <a:bodyPr/>
                    <a:lstStyle/>
                    <a:p>
                      <a:pPr algn="ctr">
                        <a:lnSpc>
                          <a:spcPct val="150000"/>
                        </a:lnSpc>
                        <a:spcAft>
                          <a:spcPts val="0"/>
                        </a:spcAft>
                      </a:pPr>
                      <a:endParaRPr lang="da-DK" sz="1400">
                        <a:latin typeface="Arial"/>
                        <a:ea typeface="Times"/>
                        <a:cs typeface="Times New Roman"/>
                      </a:endParaRPr>
                    </a:p>
                    <a:p>
                      <a:pPr algn="ctr">
                        <a:lnSpc>
                          <a:spcPct val="150000"/>
                        </a:lnSpc>
                        <a:spcAft>
                          <a:spcPts val="0"/>
                        </a:spcAft>
                      </a:pPr>
                      <a:r>
                        <a:rPr lang="nb-NO" sz="1400" b="1">
                          <a:latin typeface="Arial"/>
                          <a:ea typeface="Times"/>
                          <a:cs typeface="Arial"/>
                        </a:rPr>
                        <a:t>Ved – 15 </a:t>
                      </a:r>
                      <a:r>
                        <a:rPr lang="nb-NO" sz="1400" b="1" baseline="30000">
                          <a:latin typeface="Arial"/>
                          <a:ea typeface="Times"/>
                          <a:cs typeface="Arial"/>
                        </a:rPr>
                        <a:t>o</a:t>
                      </a:r>
                      <a:r>
                        <a:rPr lang="nb-NO" sz="1400" b="1">
                          <a:latin typeface="Arial"/>
                          <a:ea typeface="Times"/>
                          <a:cs typeface="Arial"/>
                        </a:rPr>
                        <a:t>C</a:t>
                      </a:r>
                      <a:endParaRPr lang="da-DK" sz="1400">
                        <a:latin typeface="Arial"/>
                        <a:ea typeface="Times"/>
                        <a:cs typeface="Times New Roman"/>
                      </a:endParaRPr>
                    </a:p>
                  </a:txBody>
                  <a:tcPr marL="62416" marR="62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nb-NO" sz="1400">
                        <a:latin typeface="Arial"/>
                        <a:ea typeface="Times"/>
                        <a:cs typeface="Arial"/>
                      </a:endParaRPr>
                    </a:p>
                    <a:p>
                      <a:pPr algn="ctr">
                        <a:lnSpc>
                          <a:spcPct val="150000"/>
                        </a:lnSpc>
                        <a:spcAft>
                          <a:spcPts val="0"/>
                        </a:spcAft>
                      </a:pPr>
                      <a:r>
                        <a:rPr lang="nb-NO" sz="1400">
                          <a:latin typeface="Arial"/>
                          <a:ea typeface="Times"/>
                          <a:cs typeface="Arial"/>
                        </a:rPr>
                        <a:t>1.6</a:t>
                      </a:r>
                      <a:endParaRPr lang="da-DK" sz="1400">
                        <a:latin typeface="Arial"/>
                        <a:ea typeface="Times"/>
                        <a:cs typeface="Times New Roman"/>
                      </a:endParaRP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nb-NO" sz="1400">
                        <a:latin typeface="Arial"/>
                        <a:ea typeface="Times"/>
                        <a:cs typeface="Arial"/>
                      </a:endParaRPr>
                    </a:p>
                    <a:p>
                      <a:pPr algn="ctr">
                        <a:lnSpc>
                          <a:spcPct val="150000"/>
                        </a:lnSpc>
                        <a:spcAft>
                          <a:spcPts val="0"/>
                        </a:spcAft>
                      </a:pPr>
                      <a:r>
                        <a:rPr lang="nb-NO" sz="1400">
                          <a:latin typeface="Arial"/>
                          <a:ea typeface="Times"/>
                          <a:cs typeface="Arial"/>
                        </a:rPr>
                        <a:t>1.0</a:t>
                      </a:r>
                      <a:endParaRPr lang="da-DK" sz="1400">
                        <a:latin typeface="Arial"/>
                        <a:ea typeface="Times"/>
                        <a:cs typeface="Times New Roman"/>
                      </a:endParaRP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nb-NO" sz="1400">
                        <a:latin typeface="Arial"/>
                        <a:ea typeface="Times"/>
                        <a:cs typeface="Arial"/>
                      </a:endParaRPr>
                    </a:p>
                    <a:p>
                      <a:pPr algn="ctr">
                        <a:lnSpc>
                          <a:spcPct val="150000"/>
                        </a:lnSpc>
                        <a:spcAft>
                          <a:spcPts val="0"/>
                        </a:spcAft>
                      </a:pPr>
                      <a:r>
                        <a:rPr lang="nb-NO" sz="1400">
                          <a:latin typeface="Arial"/>
                          <a:ea typeface="Times"/>
                          <a:cs typeface="Arial"/>
                        </a:rPr>
                        <a:t>0</a:t>
                      </a:r>
                      <a:endParaRPr lang="da-DK" sz="1400">
                        <a:latin typeface="Arial"/>
                        <a:ea typeface="Times"/>
                        <a:cs typeface="Times New Roman"/>
                      </a:endParaRP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nb-NO" sz="1400" dirty="0">
                        <a:latin typeface="Arial"/>
                        <a:ea typeface="Times"/>
                        <a:cs typeface="Arial"/>
                      </a:endParaRPr>
                    </a:p>
                    <a:p>
                      <a:pPr algn="ctr">
                        <a:lnSpc>
                          <a:spcPct val="150000"/>
                        </a:lnSpc>
                        <a:spcAft>
                          <a:spcPts val="0"/>
                        </a:spcAft>
                      </a:pPr>
                      <a:r>
                        <a:rPr lang="nb-NO" sz="1400" dirty="0">
                          <a:latin typeface="Arial"/>
                          <a:ea typeface="Times"/>
                          <a:cs typeface="Arial"/>
                        </a:rPr>
                        <a:t>0.9</a:t>
                      </a:r>
                      <a:endParaRPr lang="da-DK" sz="1400" dirty="0">
                        <a:latin typeface="Arial"/>
                        <a:ea typeface="Times"/>
                        <a:cs typeface="Times New Roman"/>
                      </a:endParaRP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el 4"/>
          <p:cNvSpPr>
            <a:spLocks noGrp="1"/>
          </p:cNvSpPr>
          <p:nvPr>
            <p:ph type="title"/>
          </p:nvPr>
        </p:nvSpPr>
        <p:spPr/>
        <p:txBody>
          <a:bodyPr>
            <a:noAutofit/>
          </a:bodyPr>
          <a:lstStyle/>
          <a:p>
            <a:r>
              <a:rPr lang="es-ES" sz="2800" dirty="0" smtClean="0">
                <a:solidFill>
                  <a:srgbClr val="FFFF00"/>
                </a:solidFill>
              </a:rPr>
              <a:t>S</a:t>
            </a:r>
            <a:r>
              <a:rPr lang="es-ES" sz="2800" dirty="0" smtClean="0">
                <a:solidFill>
                  <a:srgbClr val="FFFF00"/>
                </a:solidFill>
              </a:rPr>
              <a:t>meltekapasiteten </a:t>
            </a:r>
            <a:r>
              <a:rPr lang="es-ES" sz="2800" dirty="0" smtClean="0">
                <a:solidFill>
                  <a:srgbClr val="FFFF00"/>
                </a:solidFill>
              </a:rPr>
              <a:t>av flytende Viaformprodukter i sammenligning med 25 % CMA og 21 % NaCl.</a:t>
            </a:r>
            <a:r>
              <a:rPr lang="da-DK" sz="2800" dirty="0" smtClean="0">
                <a:solidFill>
                  <a:srgbClr val="FFFF00"/>
                </a:solidFill>
              </a:rPr>
              <a:t/>
            </a:r>
            <a:br>
              <a:rPr lang="da-DK" sz="2800" dirty="0" smtClean="0">
                <a:solidFill>
                  <a:srgbClr val="FFFF00"/>
                </a:solidFill>
              </a:rPr>
            </a:br>
            <a:endParaRPr lang="da-DK" sz="2800" dirty="0">
              <a:solidFill>
                <a:srgbClr val="FFFF00"/>
              </a:solidFill>
            </a:endParaRPr>
          </a:p>
        </p:txBody>
      </p:sp>
      <p:sp>
        <p:nvSpPr>
          <p:cNvPr id="6" name="Tekstboks 5"/>
          <p:cNvSpPr txBox="1"/>
          <p:nvPr/>
        </p:nvSpPr>
        <p:spPr>
          <a:xfrm>
            <a:off x="539552" y="1988840"/>
            <a:ext cx="8136904" cy="369332"/>
          </a:xfrm>
          <a:prstGeom prst="rect">
            <a:avLst/>
          </a:prstGeom>
          <a:noFill/>
        </p:spPr>
        <p:txBody>
          <a:bodyPr wrap="square" rtlCol="0">
            <a:spAutoFit/>
          </a:bodyPr>
          <a:lstStyle/>
          <a:p>
            <a:r>
              <a:rPr lang="es-ES" b="1" dirty="0" smtClean="0"/>
              <a:t>Teoretisk smeltekapasiter av flytende  DeIcing produkter  - g is / g produkt</a:t>
            </a:r>
            <a:endParaRPr lang="da-DK"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b-NO" b="1" dirty="0" smtClean="0"/>
              <a:t>Undermineringsareal/g produkt </a:t>
            </a:r>
            <a:endParaRPr lang="da-DK" dirty="0"/>
          </a:p>
        </p:txBody>
      </p:sp>
      <p:pic>
        <p:nvPicPr>
          <p:cNvPr id="44034" name="Diagram 2"/>
          <p:cNvPicPr>
            <a:picLocks noChangeArrowheads="1"/>
          </p:cNvPicPr>
          <p:nvPr/>
        </p:nvPicPr>
        <p:blipFill>
          <a:blip r:embed="rId2" cstate="print"/>
          <a:srcRect b="-18"/>
          <a:stretch>
            <a:fillRect/>
          </a:stretch>
        </p:blipFill>
        <p:spPr bwMode="auto">
          <a:xfrm>
            <a:off x="395536" y="1916832"/>
            <a:ext cx="8352928" cy="44386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b-NO" b="1" dirty="0" smtClean="0"/>
              <a:t>Undermineringsareal/g produkt </a:t>
            </a:r>
            <a:endParaRPr lang="da-DK" dirty="0"/>
          </a:p>
        </p:txBody>
      </p:sp>
      <p:pic>
        <p:nvPicPr>
          <p:cNvPr id="43010" name="Diagram 3"/>
          <p:cNvPicPr>
            <a:picLocks noChangeArrowheads="1"/>
          </p:cNvPicPr>
          <p:nvPr/>
        </p:nvPicPr>
        <p:blipFill>
          <a:blip r:embed="rId2" cstate="print"/>
          <a:srcRect b="-18"/>
          <a:stretch>
            <a:fillRect/>
          </a:stretch>
        </p:blipFill>
        <p:spPr bwMode="auto">
          <a:xfrm>
            <a:off x="611560" y="1772816"/>
            <a:ext cx="7622257" cy="4200128"/>
          </a:xfrm>
          <a:prstGeom prst="rect">
            <a:avLst/>
          </a:prstGeom>
          <a:noFill/>
          <a:ln w="9525">
            <a:noFill/>
            <a:miter lim="800000"/>
            <a:headEnd/>
            <a:tailEnd/>
          </a:ln>
        </p:spPr>
      </p:pic>
      <p:sp>
        <p:nvSpPr>
          <p:cNvPr id="4" name="Tekstboks 3"/>
          <p:cNvSpPr txBox="1"/>
          <p:nvPr/>
        </p:nvSpPr>
        <p:spPr>
          <a:xfrm>
            <a:off x="395536" y="6093296"/>
            <a:ext cx="8136904" cy="369332"/>
          </a:xfrm>
          <a:prstGeom prst="rect">
            <a:avLst/>
          </a:prstGeom>
          <a:noFill/>
        </p:spPr>
        <p:txBody>
          <a:bodyPr wrap="square" rtlCol="0">
            <a:spAutoFit/>
          </a:bodyPr>
          <a:lstStyle/>
          <a:p>
            <a:r>
              <a:rPr lang="nb-NO" dirty="0" smtClean="0"/>
              <a:t>Det fremgår av fig. </a:t>
            </a:r>
            <a:r>
              <a:rPr lang="nb-NO" dirty="0" smtClean="0"/>
              <a:t> </a:t>
            </a:r>
            <a:r>
              <a:rPr lang="nb-NO" dirty="0" smtClean="0"/>
              <a:t>at 33 % CMA ikke har noen undermineringseffekt ved – 10 </a:t>
            </a:r>
            <a:r>
              <a:rPr lang="nb-NO" b="1" baseline="30000" dirty="0" smtClean="0"/>
              <a:t>o</a:t>
            </a:r>
            <a:r>
              <a:rPr lang="nb-NO" b="1" dirty="0" smtClean="0"/>
              <a:t>C</a:t>
            </a:r>
            <a:endParaRPr lang="da-DK"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5794" t="8467" r="14762" b="4620"/>
          <a:stretch/>
        </p:blipFill>
        <p:spPr bwMode="auto">
          <a:xfrm rot="523093">
            <a:off x="1306444" y="1796193"/>
            <a:ext cx="6350001" cy="44704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el 1"/>
          <p:cNvSpPr>
            <a:spLocks noGrp="1"/>
          </p:cNvSpPr>
          <p:nvPr>
            <p:ph type="title"/>
          </p:nvPr>
        </p:nvSpPr>
        <p:spPr/>
        <p:txBody>
          <a:bodyPr/>
          <a:lstStyle/>
          <a:p>
            <a:r>
              <a:rPr lang="da-DK" dirty="0" smtClean="0"/>
              <a:t>Brochure VIAFORM GREEN</a:t>
            </a:r>
            <a:endParaRPr lang="da-DK" dirty="0"/>
          </a:p>
        </p:txBody>
      </p:sp>
    </p:spTree>
    <p:extLst>
      <p:ext uri="{BB962C8B-B14F-4D97-AF65-F5344CB8AC3E}">
        <p14:creationId xmlns:p14="http://schemas.microsoft.com/office/powerpoint/2010/main" xmlns="" val="3380867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Brochure VIAFORM </a:t>
            </a:r>
            <a:r>
              <a:rPr lang="da-DK" dirty="0" err="1" smtClean="0"/>
              <a:t>Generalt</a:t>
            </a:r>
            <a:endParaRPr lang="da-DK"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4047" t="8747" r="32302" b="5044"/>
          <a:stretch/>
        </p:blipFill>
        <p:spPr bwMode="auto">
          <a:xfrm rot="540000">
            <a:off x="2832985" y="1574558"/>
            <a:ext cx="3371333" cy="48582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94622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978" t="9374" r="25938" b="6772"/>
          <a:stretch/>
        </p:blipFill>
        <p:spPr bwMode="auto">
          <a:xfrm rot="660795">
            <a:off x="2771800" y="980728"/>
            <a:ext cx="3744417" cy="53349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9076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1458" t="44141" r="25000" b="34375"/>
          <a:stretch/>
        </p:blipFill>
        <p:spPr bwMode="auto">
          <a:xfrm>
            <a:off x="5613825" y="4725144"/>
            <a:ext cx="2702591" cy="19731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Pladsholder til indhold 1"/>
          <p:cNvSpPr>
            <a:spLocks noGrp="1"/>
          </p:cNvSpPr>
          <p:nvPr>
            <p:ph idx="1"/>
          </p:nvPr>
        </p:nvSpPr>
        <p:spPr>
          <a:xfrm>
            <a:off x="872067" y="1916832"/>
            <a:ext cx="6940293" cy="4032447"/>
          </a:xfrm>
        </p:spPr>
        <p:txBody>
          <a:bodyPr>
            <a:normAutofit/>
          </a:bodyPr>
          <a:lstStyle/>
          <a:p>
            <a:r>
              <a:rPr lang="da-DK" dirty="0"/>
              <a:t>Anvendelse af tø midler kan helt undgås, - hvis der indlægges varme under kunstgræstæppet                     (el, fjernvarme, overskudsvarme)</a:t>
            </a:r>
          </a:p>
          <a:p>
            <a:r>
              <a:rPr lang="da-DK" dirty="0"/>
              <a:t>Et varmeanlæg til en standard stadionbane koster ca. 1.0-1.5 mio. </a:t>
            </a:r>
            <a:r>
              <a:rPr lang="da-DK" dirty="0" err="1"/>
              <a:t>kr</a:t>
            </a:r>
            <a:r>
              <a:rPr lang="da-DK" dirty="0"/>
              <a:t> (ekskl. Eventuelt supplerende gravearbejde alt efter undergrunden.</a:t>
            </a:r>
          </a:p>
          <a:p>
            <a:r>
              <a:rPr lang="da-DK" dirty="0"/>
              <a:t>Samt en månedlig udgift på ca. 25.000 – 35.000 kr. for varme.</a:t>
            </a:r>
          </a:p>
          <a:p>
            <a:r>
              <a:rPr lang="da-DK" dirty="0"/>
              <a:t>Varme i banen er et krav til                                      Superliga baner</a:t>
            </a:r>
          </a:p>
        </p:txBody>
      </p:sp>
      <p:sp>
        <p:nvSpPr>
          <p:cNvPr id="3" name="Titel 2"/>
          <p:cNvSpPr>
            <a:spLocks noGrp="1"/>
          </p:cNvSpPr>
          <p:nvPr>
            <p:ph type="title"/>
          </p:nvPr>
        </p:nvSpPr>
        <p:spPr/>
        <p:txBody>
          <a:bodyPr/>
          <a:lstStyle/>
          <a:p>
            <a:r>
              <a:rPr lang="da-DK" dirty="0"/>
              <a:t>Varmesystem</a:t>
            </a:r>
          </a:p>
        </p:txBody>
      </p:sp>
    </p:spTree>
    <p:extLst>
      <p:ext uri="{BB962C8B-B14F-4D97-AF65-F5344CB8AC3E}">
        <p14:creationId xmlns:p14="http://schemas.microsoft.com/office/powerpoint/2010/main" xmlns="" val="1091748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Tak for jeres tid</a:t>
            </a:r>
            <a:endParaRPr lang="da-DK" dirty="0"/>
          </a:p>
        </p:txBody>
      </p:sp>
      <p:sp>
        <p:nvSpPr>
          <p:cNvPr id="3" name="Undertitel 2"/>
          <p:cNvSpPr>
            <a:spLocks noGrp="1"/>
          </p:cNvSpPr>
          <p:nvPr>
            <p:ph type="subTitle" idx="1"/>
          </p:nvPr>
        </p:nvSpPr>
        <p:spPr/>
        <p:txBody>
          <a:bodyPr>
            <a:normAutofit/>
          </a:bodyPr>
          <a:lstStyle/>
          <a:p>
            <a:r>
              <a:rPr lang="da-DK" sz="4000" dirty="0" smtClean="0"/>
              <a:t>Nogen spørgsmål</a:t>
            </a:r>
            <a:endParaRPr lang="da-DK" sz="40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6271594"/>
            <a:ext cx="1828800" cy="554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72067" y="3068959"/>
            <a:ext cx="6868285" cy="2952329"/>
          </a:xfrm>
        </p:spPr>
        <p:txBody>
          <a:bodyPr>
            <a:normAutofit/>
          </a:bodyPr>
          <a:lstStyle/>
          <a:p>
            <a:r>
              <a:rPr lang="da-DK" sz="3600" dirty="0"/>
              <a:t>Natriumklorid (</a:t>
            </a:r>
            <a:r>
              <a:rPr lang="da-DK" sz="3600" dirty="0" err="1"/>
              <a:t>NaCL</a:t>
            </a:r>
            <a:r>
              <a:rPr lang="da-DK" sz="3600" dirty="0"/>
              <a:t>) = Vejsalt</a:t>
            </a:r>
          </a:p>
          <a:p>
            <a:r>
              <a:rPr lang="da-DK" sz="3600" dirty="0"/>
              <a:t>Magnesiumklorid (MgCl2) </a:t>
            </a:r>
          </a:p>
          <a:p>
            <a:r>
              <a:rPr lang="da-DK" sz="3600" dirty="0" err="1"/>
              <a:t>Calsiumklorid</a:t>
            </a:r>
            <a:r>
              <a:rPr lang="da-DK" sz="3600" dirty="0"/>
              <a:t> (CaCl2) </a:t>
            </a:r>
          </a:p>
          <a:p>
            <a:r>
              <a:rPr lang="da-DK" sz="3600" dirty="0" err="1"/>
              <a:t>Urea</a:t>
            </a:r>
            <a:r>
              <a:rPr lang="da-DK" sz="3600" dirty="0"/>
              <a:t> (NH2CONH2)</a:t>
            </a:r>
          </a:p>
        </p:txBody>
      </p:sp>
      <p:sp>
        <p:nvSpPr>
          <p:cNvPr id="2" name="Titel 1"/>
          <p:cNvSpPr>
            <a:spLocks noGrp="1"/>
          </p:cNvSpPr>
          <p:nvPr>
            <p:ph type="title"/>
          </p:nvPr>
        </p:nvSpPr>
        <p:spPr/>
        <p:txBody>
          <a:bodyPr/>
          <a:lstStyle/>
          <a:p>
            <a:r>
              <a:rPr lang="da-DK" dirty="0"/>
              <a:t>Traditionelle Tø-Midler</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6271594"/>
            <a:ext cx="1828800" cy="554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18085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827584" y="1700808"/>
            <a:ext cx="7408333" cy="4209331"/>
          </a:xfrm>
        </p:spPr>
        <p:txBody>
          <a:bodyPr>
            <a:normAutofit lnSpcReduction="10000"/>
          </a:bodyPr>
          <a:lstStyle/>
          <a:p>
            <a:r>
              <a:rPr lang="da-DK" dirty="0"/>
              <a:t>Indsamlet data Andersen &amp; Kjær (2017) </a:t>
            </a:r>
          </a:p>
          <a:p>
            <a:r>
              <a:rPr lang="da-DK" dirty="0"/>
              <a:t>– På halvdelen af banerne blev der anvendt </a:t>
            </a:r>
            <a:r>
              <a:rPr lang="da-DK" dirty="0" err="1"/>
              <a:t>NaCl</a:t>
            </a:r>
            <a:r>
              <a:rPr lang="da-DK" dirty="0"/>
              <a:t>. / Vejsalt – på 25% anvendtes ingen tø-midler &amp; på 25% anvendes </a:t>
            </a:r>
            <a:r>
              <a:rPr lang="da-DK" dirty="0" err="1"/>
              <a:t>Formiater</a:t>
            </a:r>
            <a:r>
              <a:rPr lang="da-DK" dirty="0"/>
              <a:t> &amp; CMA</a:t>
            </a:r>
          </a:p>
          <a:p>
            <a:r>
              <a:rPr lang="da-DK" dirty="0"/>
              <a:t>Ifølge Andersen &amp; Kjær (2017) anvendes der op til 10.000 kg salt pr kunstgræsbane pr. år – med et middelforbrug på 2.800 kg/år </a:t>
            </a:r>
          </a:p>
          <a:p>
            <a:r>
              <a:rPr lang="da-DK" dirty="0"/>
              <a:t>Hvis grundvandet er truet af stigende indhold af klorid ( grænseværdi 250 mg/</a:t>
            </a:r>
            <a:r>
              <a:rPr lang="da-DK" dirty="0" err="1"/>
              <a:t>ltr</a:t>
            </a:r>
            <a:r>
              <a:rPr lang="da-DK" dirty="0"/>
              <a:t>.) kan der anvendes alternative </a:t>
            </a:r>
            <a:r>
              <a:rPr lang="da-DK" dirty="0" err="1"/>
              <a:t>tømidler</a:t>
            </a:r>
            <a:r>
              <a:rPr lang="da-DK" dirty="0"/>
              <a:t> </a:t>
            </a:r>
            <a:r>
              <a:rPr lang="da-DK" dirty="0" err="1"/>
              <a:t>Formiater</a:t>
            </a:r>
            <a:r>
              <a:rPr lang="da-DK" dirty="0"/>
              <a:t> &amp; CMA</a:t>
            </a:r>
          </a:p>
          <a:p>
            <a:r>
              <a:rPr lang="da-DK" dirty="0"/>
              <a:t>Eller en vandtæt membran.</a:t>
            </a:r>
          </a:p>
          <a:p>
            <a:pPr marL="0" indent="0">
              <a:buNone/>
            </a:pPr>
            <a:endParaRPr lang="da-DK" dirty="0"/>
          </a:p>
        </p:txBody>
      </p:sp>
      <p:sp>
        <p:nvSpPr>
          <p:cNvPr id="3" name="Titel 2"/>
          <p:cNvSpPr>
            <a:spLocks noGrp="1"/>
          </p:cNvSpPr>
          <p:nvPr>
            <p:ph type="title"/>
          </p:nvPr>
        </p:nvSpPr>
        <p:spPr/>
        <p:txBody>
          <a:bodyPr>
            <a:normAutofit fontScale="90000"/>
          </a:bodyPr>
          <a:lstStyle/>
          <a:p>
            <a:r>
              <a:rPr lang="da-DK" dirty="0"/>
              <a:t>Hvad </a:t>
            </a:r>
            <a:r>
              <a:rPr lang="da-DK" dirty="0" smtClean="0"/>
              <a:t>anvender </a:t>
            </a:r>
            <a:r>
              <a:rPr lang="da-DK" dirty="0"/>
              <a:t>I </a:t>
            </a:r>
            <a:r>
              <a:rPr lang="da-DK" dirty="0" smtClean="0"/>
              <a:t>nu ?</a:t>
            </a:r>
            <a:r>
              <a:rPr lang="da-DK" dirty="0"/>
              <a:t/>
            </a:r>
            <a:br>
              <a:rPr lang="da-DK" dirty="0"/>
            </a:br>
            <a:endParaRPr lang="da-DK"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6271594"/>
            <a:ext cx="1828800" cy="554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9171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endParaRPr lang="da-DK" dirty="0"/>
          </a:p>
        </p:txBody>
      </p:sp>
      <p:sp>
        <p:nvSpPr>
          <p:cNvPr id="3" name="Titel 2"/>
          <p:cNvSpPr>
            <a:spLocks noGrp="1"/>
          </p:cNvSpPr>
          <p:nvPr>
            <p:ph type="title"/>
          </p:nvPr>
        </p:nvSpPr>
        <p:spPr/>
        <p:txBody>
          <a:bodyPr/>
          <a:lstStyle/>
          <a:p>
            <a:r>
              <a:rPr lang="da-DK" dirty="0"/>
              <a:t>Klorider i grundvandet</a:t>
            </a:r>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220" t="28068" r="18185" b="14194"/>
          <a:stretch/>
        </p:blipFill>
        <p:spPr bwMode="auto">
          <a:xfrm>
            <a:off x="370367" y="1484784"/>
            <a:ext cx="8450105" cy="51632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05128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6000" dirty="0"/>
              <a:t>Miljø (vejsalt)</a:t>
            </a:r>
          </a:p>
        </p:txBody>
      </p:sp>
      <p:sp>
        <p:nvSpPr>
          <p:cNvPr id="3" name="Rektangel 2"/>
          <p:cNvSpPr/>
          <p:nvPr/>
        </p:nvSpPr>
        <p:spPr>
          <a:xfrm>
            <a:off x="323528" y="2564904"/>
            <a:ext cx="8424936" cy="2308324"/>
          </a:xfrm>
          <a:prstGeom prst="rect">
            <a:avLst/>
          </a:prstGeom>
        </p:spPr>
        <p:txBody>
          <a:bodyPr wrap="square">
            <a:spAutoFit/>
          </a:bodyPr>
          <a:lstStyle/>
          <a:p>
            <a:pPr marL="285750" indent="-285750">
              <a:buFont typeface="Arial" panose="020B0604020202020204" pitchFamily="34" charset="0"/>
              <a:buChar char="•"/>
            </a:pPr>
            <a:r>
              <a:rPr lang="da-DK" dirty="0"/>
              <a:t>Natriumklorid fremmer korrosion af jern. Aggressiviteten overfor zink og galvaniseret stål er væsentlig mindre.</a:t>
            </a:r>
          </a:p>
          <a:p>
            <a:endParaRPr lang="da-DK" dirty="0"/>
          </a:p>
          <a:p>
            <a:pPr marL="285750" indent="-285750">
              <a:buFont typeface="Arial" panose="020B0604020202020204" pitchFamily="34" charset="0"/>
              <a:buChar char="•"/>
            </a:pPr>
            <a:r>
              <a:rPr lang="da-DK" dirty="0"/>
              <a:t>Påvirkning på armeret beton kan føre til korrosion af armeringen, når </a:t>
            </a:r>
            <a:r>
              <a:rPr lang="da-DK" dirty="0" err="1"/>
              <a:t>kloridioner</a:t>
            </a:r>
            <a:r>
              <a:rPr lang="da-DK" dirty="0"/>
              <a:t> trænger ind i betonen. I nyere betonkonstruktioner tager det imidlertid mange år, hvis konstruktionerne er udført korrekt.</a:t>
            </a:r>
          </a:p>
          <a:p>
            <a:endParaRPr lang="da-DK" dirty="0"/>
          </a:p>
          <a:p>
            <a:pPr marL="285750" indent="-285750">
              <a:buFont typeface="Arial" panose="020B0604020202020204" pitchFamily="34" charset="0"/>
              <a:buChar char="•"/>
            </a:pPr>
            <a:r>
              <a:rPr lang="da-DK" dirty="0"/>
              <a:t>Der er ikke observeret nedbrydende virkning på asfalt.</a:t>
            </a:r>
          </a:p>
        </p:txBody>
      </p:sp>
      <p:sp>
        <p:nvSpPr>
          <p:cNvPr id="4" name="Rektangel 3"/>
          <p:cNvSpPr/>
          <p:nvPr/>
        </p:nvSpPr>
        <p:spPr>
          <a:xfrm>
            <a:off x="342415" y="5085184"/>
            <a:ext cx="8208912" cy="1477328"/>
          </a:xfrm>
          <a:prstGeom prst="rect">
            <a:avLst/>
          </a:prstGeom>
        </p:spPr>
        <p:txBody>
          <a:bodyPr wrap="square">
            <a:spAutoFit/>
          </a:bodyPr>
          <a:lstStyle/>
          <a:p>
            <a:pPr marL="285750" indent="-285750">
              <a:buFont typeface="Arial" panose="020B0604020202020204" pitchFamily="34" charset="0"/>
              <a:buChar char="•"/>
            </a:pPr>
            <a:r>
              <a:rPr lang="da-DK" dirty="0"/>
              <a:t>Brug af </a:t>
            </a:r>
            <a:r>
              <a:rPr lang="da-DK" dirty="0" err="1"/>
              <a:t>NaCl</a:t>
            </a:r>
            <a:r>
              <a:rPr lang="da-DK" dirty="0"/>
              <a:t> til glatførebekæmpelse kan ikke undgå at påvirke vegetationen. Skader på beplantning langs vejene forekommer bl.a. som afsvidning af blade og nåle som følge af salttåger, der afsættes på beplantningen. Desuden påvirkes planternes stofskifte, idet opløst </a:t>
            </a:r>
            <a:r>
              <a:rPr lang="da-DK" dirty="0" err="1"/>
              <a:t>NaCl</a:t>
            </a:r>
            <a:r>
              <a:rPr lang="da-DK" dirty="0"/>
              <a:t> i jorden trænger ind i træet fra rødderne til kronen og ophobes i kviste, blade og nåle.</a:t>
            </a: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667" t="33333" r="81548" b="63542"/>
          <a:stretch/>
        </p:blipFill>
        <p:spPr bwMode="auto">
          <a:xfrm>
            <a:off x="7921150" y="6410112"/>
            <a:ext cx="827314"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1838" y="6410112"/>
            <a:ext cx="9080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52641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Magnesiumclorid</a:t>
            </a:r>
            <a:endParaRPr lang="da-DK" dirty="0"/>
          </a:p>
        </p:txBody>
      </p:sp>
      <p:sp>
        <p:nvSpPr>
          <p:cNvPr id="3" name="Pladsholder til indhold 2"/>
          <p:cNvSpPr>
            <a:spLocks noGrp="1"/>
          </p:cNvSpPr>
          <p:nvPr>
            <p:ph sz="quarter" idx="13"/>
          </p:nvPr>
        </p:nvSpPr>
        <p:spPr/>
        <p:txBody>
          <a:bodyPr/>
          <a:lstStyle/>
          <a:p>
            <a:r>
              <a:rPr lang="da-DK" dirty="0"/>
              <a:t>Magnesiumklorid anvendes oftest ved meget lave temperaturer.</a:t>
            </a:r>
          </a:p>
          <a:p>
            <a:r>
              <a:rPr lang="da-DK" dirty="0"/>
              <a:t> Magnesiumklorid som </a:t>
            </a:r>
            <a:r>
              <a:rPr lang="da-DK" dirty="0" err="1"/>
              <a:t>hexahydrat</a:t>
            </a:r>
            <a:r>
              <a:rPr lang="da-DK" dirty="0"/>
              <a:t> i tør form kan anvendes, når der ønskes en særlig hurtig optøning.</a:t>
            </a:r>
          </a:p>
          <a:p>
            <a:endParaRPr lang="da-DK"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2121" y="2204864"/>
            <a:ext cx="2262552" cy="40402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41178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Magnesiumclorid</a:t>
            </a:r>
            <a:endParaRPr lang="da-DK" dirty="0"/>
          </a:p>
        </p:txBody>
      </p:sp>
      <p:sp>
        <p:nvSpPr>
          <p:cNvPr id="3" name="Rektangel 2"/>
          <p:cNvSpPr/>
          <p:nvPr/>
        </p:nvSpPr>
        <p:spPr>
          <a:xfrm>
            <a:off x="227427" y="2492896"/>
            <a:ext cx="8640960" cy="1477328"/>
          </a:xfrm>
          <a:prstGeom prst="rect">
            <a:avLst/>
          </a:prstGeom>
        </p:spPr>
        <p:txBody>
          <a:bodyPr wrap="square">
            <a:spAutoFit/>
          </a:bodyPr>
          <a:lstStyle/>
          <a:p>
            <a:pPr marL="285750" indent="-285750">
              <a:buFont typeface="Arial" panose="020B0604020202020204" pitchFamily="34" charset="0"/>
              <a:buChar char="•"/>
            </a:pPr>
            <a:r>
              <a:rPr lang="da-DK" dirty="0"/>
              <a:t>Magnesiumklorid er mere korrosionsfremmende end natriumklorid, når det drejer sig om den korrosive virkning på jern. Brug af magnesiumklorid vil derfor medvirke til en reduktion af funktion og levetid for biler og spredere. Den korrosive virkning kan reduceres noget ved omgående anvendelse og rengøring af materiellet, uden at lade rester henstå i sprederen.</a:t>
            </a:r>
          </a:p>
        </p:txBody>
      </p:sp>
      <p:sp>
        <p:nvSpPr>
          <p:cNvPr id="4" name="Rektangel 3"/>
          <p:cNvSpPr/>
          <p:nvPr/>
        </p:nvSpPr>
        <p:spPr>
          <a:xfrm>
            <a:off x="227427" y="3970224"/>
            <a:ext cx="8640960" cy="923330"/>
          </a:xfrm>
          <a:prstGeom prst="rect">
            <a:avLst/>
          </a:prstGeom>
        </p:spPr>
        <p:txBody>
          <a:bodyPr wrap="square">
            <a:spAutoFit/>
          </a:bodyPr>
          <a:lstStyle/>
          <a:p>
            <a:pPr marL="285750" indent="-285750">
              <a:buFont typeface="Arial" panose="020B0604020202020204" pitchFamily="34" charset="0"/>
              <a:buChar char="•"/>
            </a:pPr>
            <a:r>
              <a:rPr lang="da-DK" dirty="0"/>
              <a:t>Brug af magnesiumklorid til glatførebekæmpelse påvirker vegetationen på samme måde som natriumklorid, da det primært er kloridindholdet, der er skadeligt for vegetationen</a:t>
            </a:r>
          </a:p>
        </p:txBody>
      </p:sp>
      <p:sp>
        <p:nvSpPr>
          <p:cNvPr id="5" name="Rektangel 4"/>
          <p:cNvSpPr/>
          <p:nvPr/>
        </p:nvSpPr>
        <p:spPr>
          <a:xfrm>
            <a:off x="227426" y="5085184"/>
            <a:ext cx="8449029" cy="1477328"/>
          </a:xfrm>
          <a:prstGeom prst="rect">
            <a:avLst/>
          </a:prstGeom>
        </p:spPr>
        <p:txBody>
          <a:bodyPr wrap="square">
            <a:spAutoFit/>
          </a:bodyPr>
          <a:lstStyle/>
          <a:p>
            <a:pPr marL="285750" indent="-285750">
              <a:buFont typeface="Arial" panose="020B0604020202020204" pitchFamily="34" charset="0"/>
              <a:buChar char="•"/>
            </a:pPr>
            <a:r>
              <a:rPr lang="da-DK" dirty="0"/>
              <a:t>Brug af magnesiumklorid i nærheden af drikkevandsboringer kan i værste fald føre til, at indholdet af </a:t>
            </a:r>
            <a:r>
              <a:rPr lang="da-DK" dirty="0" err="1"/>
              <a:t>kloridioner</a:t>
            </a:r>
            <a:r>
              <a:rPr lang="da-DK" dirty="0"/>
              <a:t> kan blive så højt, at det overstiger den tilladte værdi.</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I sådanne tilfælde kan det overvejes at bruge alternative </a:t>
            </a:r>
            <a:r>
              <a:rPr lang="da-DK" dirty="0" err="1"/>
              <a:t>tømidler</a:t>
            </a:r>
            <a:r>
              <a:rPr lang="da-DK" dirty="0"/>
              <a:t>, som ikke indeholder klorid.</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6271773"/>
            <a:ext cx="822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71924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ølgeform">
  <a:themeElements>
    <a:clrScheme name="Bølg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Bølg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ølg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942</TotalTime>
  <Words>1025</Words>
  <Application>Microsoft Office PowerPoint</Application>
  <PresentationFormat>Skærmshow (4:3)</PresentationFormat>
  <Paragraphs>113</Paragraphs>
  <Slides>30</Slides>
  <Notes>1</Notes>
  <HiddenSlides>0</HiddenSlides>
  <MMClips>0</MMClips>
  <ScaleCrop>false</ScaleCrop>
  <HeadingPairs>
    <vt:vector size="4" baseType="variant">
      <vt:variant>
        <vt:lpstr>Tema</vt:lpstr>
      </vt:variant>
      <vt:variant>
        <vt:i4>1</vt:i4>
      </vt:variant>
      <vt:variant>
        <vt:lpstr>Diastitler</vt:lpstr>
      </vt:variant>
      <vt:variant>
        <vt:i4>30</vt:i4>
      </vt:variant>
    </vt:vector>
  </HeadingPairs>
  <TitlesOfParts>
    <vt:vector size="31" baseType="lpstr">
      <vt:lpstr>Bølgeform</vt:lpstr>
      <vt:lpstr>Svanemærkede Tø-Midler (og traditionelle Tø-Midler)</vt:lpstr>
      <vt:lpstr>Snebekæmpelse </vt:lpstr>
      <vt:lpstr>Varmesystem</vt:lpstr>
      <vt:lpstr>Traditionelle Tø-Midler</vt:lpstr>
      <vt:lpstr>Hvad anvender I nu ? </vt:lpstr>
      <vt:lpstr>Klorider i grundvandet</vt:lpstr>
      <vt:lpstr>Miljø (vejsalt)</vt:lpstr>
      <vt:lpstr>Magnesiumclorid</vt:lpstr>
      <vt:lpstr>Magnesiumclorid</vt:lpstr>
      <vt:lpstr>Calsiumchlorid</vt:lpstr>
      <vt:lpstr>Calsiumchlorid</vt:lpstr>
      <vt:lpstr>Urea</vt:lpstr>
      <vt:lpstr>Urea</vt:lpstr>
      <vt:lpstr>Dias nummer 14</vt:lpstr>
      <vt:lpstr>Hvad har vi så??</vt:lpstr>
      <vt:lpstr>Dias nummer 16</vt:lpstr>
      <vt:lpstr>Dias nummer 17</vt:lpstr>
      <vt:lpstr>VIAFORM GREEN</vt:lpstr>
      <vt:lpstr>Dias nummer 19</vt:lpstr>
      <vt:lpstr>Dias nummer 20</vt:lpstr>
      <vt:lpstr>Dias nummer 21</vt:lpstr>
      <vt:lpstr>Dias nummer 22</vt:lpstr>
      <vt:lpstr>Dias nummer 23</vt:lpstr>
      <vt:lpstr>Smeltekapasiteten av flytende Viaformprodukter i sammenligning med 25 % CMA og 21 % NaCl. </vt:lpstr>
      <vt:lpstr>Undermineringsareal/g produkt </vt:lpstr>
      <vt:lpstr>Undermineringsareal/g produkt </vt:lpstr>
      <vt:lpstr>Brochure VIAFORM GREEN</vt:lpstr>
      <vt:lpstr>Brochure VIAFORM Generalt</vt:lpstr>
      <vt:lpstr>Dias nummer 29</vt:lpstr>
      <vt:lpstr>Tak for jeres tid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Salt er ikke bare Salt</dc:title>
  <dc:creator>Johnny Abrahamsen</dc:creator>
  <cp:lastModifiedBy>Johnny Abrahamsen</cp:lastModifiedBy>
  <cp:revision>55</cp:revision>
  <dcterms:created xsi:type="dcterms:W3CDTF">2014-10-20T07:14:43Z</dcterms:created>
  <dcterms:modified xsi:type="dcterms:W3CDTF">2018-11-01T04:15:57Z</dcterms:modified>
</cp:coreProperties>
</file>